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climate.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Earth Has a Fever</a:t>
            </a:r>
          </a:p>
          <a:p>
            <a:pPr algn="ctr">
              <a:defRPr sz="1500" i="1">
                <a:solidFill>
                  <a:srgbClr val="1A1A2E"/>
                </a:solidFill>
              </a:defRPr>
            </a:pPr>
            <a:r>
              <a:t>Why 2 Degrees Could Change Everything</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MS-ESS3-5</a:t>
            </a:r>
          </a:p>
          <a:p>
            <a:pPr algn="r">
              <a:defRPr sz="1200">
                <a:solidFill>
                  <a:srgbClr val="1A1A2E"/>
                </a:solidFill>
              </a:defRPr>
            </a:pPr>
            <a:r>
              <a:t>7th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the greenhouse effect traps heat in Earth's atmosphere</a:t>
            </a:r>
          </a:p>
          <a:p>
            <a:pPr>
              <a:spcBef>
                <a:spcPts val="800"/>
              </a:spcBef>
              <a:defRPr sz="1600">
                <a:solidFill>
                  <a:srgbClr val="1A1A2E"/>
                </a:solidFill>
              </a:defRPr>
            </a:pPr>
            <a:r>
              <a:t>  *  Model how increasing CO2 concentration affects global temperature and ice coverage</a:t>
            </a:r>
          </a:p>
          <a:p>
            <a:pPr>
              <a:spcBef>
                <a:spcPts val="800"/>
              </a:spcBef>
              <a:defRPr sz="1600">
                <a:solidFill>
                  <a:srgbClr val="1A1A2E"/>
                </a:solidFill>
              </a:defRPr>
            </a:pPr>
            <a:r>
              <a:t>  *  Predict cascade effects of rising temperatures on sea level and weather patterns</a:t>
            </a:r>
          </a:p>
          <a:p>
            <a:pPr>
              <a:spcBef>
                <a:spcPts val="800"/>
              </a:spcBef>
              <a:defRPr sz="1600">
                <a:solidFill>
                  <a:srgbClr val="1A1A2E"/>
                </a:solidFill>
              </a:defRPr>
            </a:pPr>
            <a:r>
              <a:t>  *  Evaluate human contributions to climate change using model evidence</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Greenhouse Effect</a:t>
            </a:r>
          </a:p>
          <a:p>
            <a:pPr>
              <a:defRPr sz="1300" i="1">
                <a:solidFill>
                  <a:srgbClr val="1A1A2E"/>
                </a:solidFill>
              </a:defRPr>
            </a:pPr>
            <a:r>
              <a:t>     The process where certain gases in Earth's atmosphere trap heat from the Sun, warming the planet's surface</a:t>
            </a:r>
          </a:p>
          <a:p>
            <a:pPr>
              <a:spcBef>
                <a:spcPts val="800"/>
              </a:spcBef>
              <a:defRPr sz="1500" b="1">
                <a:solidFill>
                  <a:srgbClr val="0D1B2A"/>
                </a:solidFill>
              </a:defRPr>
            </a:pPr>
            <a:r>
              <a:t>  Carbon Footprint</a:t>
            </a:r>
          </a:p>
          <a:p>
            <a:pPr>
              <a:defRPr sz="1300" i="1">
                <a:solidFill>
                  <a:srgbClr val="1A1A2E"/>
                </a:solidFill>
              </a:defRPr>
            </a:pPr>
            <a:r>
              <a:t>     The total amount of greenhouse gases produced by human activities, measured in CO2 equivalents</a:t>
            </a:r>
          </a:p>
          <a:p>
            <a:pPr>
              <a:spcBef>
                <a:spcPts val="800"/>
              </a:spcBef>
              <a:defRPr sz="1500" b="1">
                <a:solidFill>
                  <a:srgbClr val="0D1B2A"/>
                </a:solidFill>
              </a:defRPr>
            </a:pPr>
            <a:r>
              <a:t>  Thermal Expansion</a:t>
            </a:r>
          </a:p>
          <a:p>
            <a:pPr>
              <a:defRPr sz="1300" i="1">
                <a:solidFill>
                  <a:srgbClr val="1A1A2E"/>
                </a:solidFill>
              </a:defRPr>
            </a:pPr>
            <a:r>
              <a:t>     When water warms, its molecules move faster and spread apart, causing ocean water to take up more space</a:t>
            </a:r>
          </a:p>
          <a:p>
            <a:pPr>
              <a:spcBef>
                <a:spcPts val="800"/>
              </a:spcBef>
              <a:defRPr sz="1500" b="1">
                <a:solidFill>
                  <a:srgbClr val="0D1B2A"/>
                </a:solidFill>
              </a:defRPr>
            </a:pPr>
            <a:r>
              <a:t>  Feedback Loop</a:t>
            </a:r>
          </a:p>
          <a:p>
            <a:pPr>
              <a:defRPr sz="1300" i="1">
                <a:solidFill>
                  <a:srgbClr val="1A1A2E"/>
                </a:solidFill>
              </a:defRPr>
            </a:pPr>
            <a:r>
              <a:t>     When the output of a system amplifies or reduces the original input, creating a cycle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If Earth's temperature rises by just 2 degrees Celsius, why could it change everything?</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Why 2 Degrees Could Change Everything. Today we'll build a MODEL to discover the answer!</a:t>
            </a:r>
          </a:p>
        </p:txBody>
      </p:sp>
      <p:pic>
        <p:nvPicPr>
          <p:cNvPr id="8" name="Picture 7" descr="landscape-climat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climate.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CO2 Concentration</a:t>
            </a:r>
          </a:p>
          <a:p>
            <a:pPr>
              <a:spcBef>
                <a:spcPts val="600"/>
              </a:spcBef>
              <a:defRPr sz="1600"/>
            </a:pPr>
            <a:r>
              <a:t>     *  Solar Energy Input</a:t>
            </a:r>
          </a:p>
          <a:p>
            <a:pPr>
              <a:spcBef>
                <a:spcPts val="600"/>
              </a:spcBef>
              <a:defRPr sz="1600"/>
            </a:pPr>
            <a:r>
              <a:t>     *  Average Global Temperature</a:t>
            </a:r>
          </a:p>
          <a:p>
            <a:pPr>
              <a:spcBef>
                <a:spcPts val="600"/>
              </a:spcBef>
              <a:defRPr sz="1600"/>
            </a:pPr>
            <a:r>
              <a:t>     *  Ice Sheet Coverage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climate.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CO2 concentration increases, global temperature rises. But what happens to ice sheets when temperature rises — and does melting ice create a feedback loop?</a:t>
            </a:r>
          </a:p>
        </p:txBody>
      </p:sp>
      <p:pic>
        <p:nvPicPr>
          <p:cNvPr id="8" name="Picture 7" descr="discussion-climate.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Pre-Industrial Baseline</a:t>
            </a:r>
          </a:p>
          <a:p>
            <a:pPr>
              <a:defRPr sz="1400"/>
            </a:pPr>
            <a:r>
              <a:t>     Set CO2 Concentration to low (280 ppm) and observe temperature stability</a:t>
            </a:r>
          </a:p>
          <a:p>
            <a:pPr>
              <a:spcBef>
                <a:spcPts val="1200"/>
              </a:spcBef>
              <a:defRPr sz="1600" b="1"/>
            </a:pPr>
            <a:r>
              <a:t>Current Trajectory</a:t>
            </a:r>
          </a:p>
          <a:p>
            <a:pPr>
              <a:defRPr sz="1400"/>
            </a:pPr>
            <a:r>
              <a:t>     Lock CO2 Concentration to high levels and observe cascade effects on temperature and ice</a:t>
            </a:r>
          </a:p>
          <a:p>
            <a:pPr>
              <a:spcBef>
                <a:spcPts val="1200"/>
              </a:spcBef>
              <a:defRPr sz="1600" b="1"/>
            </a:pPr>
            <a:r>
              <a:t>Paris Agreement Goals</a:t>
            </a:r>
          </a:p>
          <a:p>
            <a:pPr>
              <a:defRPr sz="1400"/>
            </a:pPr>
            <a:r>
              <a:t>     Set CO2 to moderate reduction levels and compare to current trajectory</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CO2 acts like a blanket — more CO2 traps more heat, raising global temperature</a:t>
            </a:r>
          </a:p>
          <a:p>
            <a:pPr>
              <a:spcBef>
                <a:spcPts val="1000"/>
              </a:spcBef>
              <a:defRPr sz="1500">
                <a:solidFill>
                  <a:srgbClr val="1A1A2E"/>
                </a:solidFill>
              </a:defRPr>
            </a:pPr>
            <a:r>
              <a:t>  *  Rising temperatures melt ice sheets, which reduces Earth's reflectivity and causes MORE warming (positive feedback)</a:t>
            </a:r>
          </a:p>
          <a:p>
            <a:pPr>
              <a:spcBef>
                <a:spcPts val="1000"/>
              </a:spcBef>
              <a:defRPr sz="1500">
                <a:solidFill>
                  <a:srgbClr val="1A1A2E"/>
                </a:solidFill>
              </a:defRPr>
            </a:pPr>
            <a:r>
              <a:t>  *  Even 2°C of warming dramatically changes weather patterns, sea levels, and ecosystems</a:t>
            </a:r>
          </a:p>
          <a:p>
            <a:pPr>
              <a:spcBef>
                <a:spcPts val="1000"/>
              </a:spcBef>
              <a:defRPr sz="1500">
                <a:solidFill>
                  <a:srgbClr val="1A1A2E"/>
                </a:solidFill>
              </a:defRPr>
            </a:pPr>
            <a:r>
              <a:t>  *  Human activities have increased atmospheric CO2 by over 50% since the Industrial Revolution</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Even 2°C of warming matters enormously because Earth's climate system has feedback loops. Rising CO2 traps heat, which melts ice, which exposes dark ocean that absorbs MORE heat, causing MORE melting. Small temperature changes cascade into massive effects on sea level, weather, and ecosystems!</a:t>
            </a:r>
          </a:p>
        </p:txBody>
      </p:sp>
      <p:pic>
        <p:nvPicPr>
          <p:cNvPr id="8" name="Picture 7" descr="cover-climate.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School Climate Action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Create an evidence-based climate action plan for your school that reduces carbon emissions and educates the community, using data from your model.</a:t>
            </a:r>
          </a:p>
          <a:p>
            <a:br/>
            <a:pPr>
              <a:spcBef>
                <a:spcPts val="1000"/>
              </a:spcBef>
              <a:defRPr sz="1600" b="1">
                <a:solidFill>
                  <a:srgbClr val="1A4780"/>
                </a:solidFill>
              </a:defRPr>
            </a:pPr>
            <a:r>
              <a:t>The Challenge:</a:t>
            </a:r>
          </a:p>
          <a:p>
            <a:pPr>
              <a:defRPr sz="1400"/>
            </a:pPr>
            <a:r>
              <a:t>Your school district wants to reduce its carbon footprint by 50% in 10 years. The superintendent needs your team to propose specific actions with evidence showing they'll work.</a:t>
            </a:r>
          </a:p>
          <a:p>
            <a:br/>
            <a:pPr>
              <a:spcBef>
                <a:spcPts val="1000"/>
              </a:spcBef>
              <a:defRPr sz="1600" b="1">
                <a:solidFill>
                  <a:srgbClr val="1A4780"/>
                </a:solidFill>
              </a:defRPr>
            </a:pPr>
            <a:r>
              <a:t>Think Like an Engineer:</a:t>
            </a:r>
          </a:p>
          <a:p>
            <a:pPr>
              <a:spcBef>
                <a:spcPts val="400"/>
              </a:spcBef>
              <a:defRPr sz="1300"/>
            </a:pPr>
            <a:r>
              <a:t>     *  Which actions would reduce your school's carbon footprint the most?</a:t>
            </a:r>
          </a:p>
          <a:p>
            <a:pPr>
              <a:spcBef>
                <a:spcPts val="400"/>
              </a:spcBef>
              <a:defRPr sz="1300"/>
            </a:pPr>
            <a:r>
              <a:t>     *  How can you use your model to show the impact of different reduction strategies?</a:t>
            </a:r>
          </a:p>
          <a:p>
            <a:pPr>
              <a:spcBef>
                <a:spcPts val="400"/>
              </a:spcBef>
              <a:defRPr sz="1300"/>
            </a:pPr>
            <a:r>
              <a:t>     *  What role can students play in fighting climate change at the local level?</a:t>
            </a:r>
          </a:p>
        </p:txBody>
      </p:sp>
      <p:pic>
        <p:nvPicPr>
          <p:cNvPr id="7" name="Picture 6" descr="stem-climate-action.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Climate Scientists analyze climate data and build complex models to predict future conditions. They work for NOAA, NASA, universities, and environmental organizations, earning $80,000–$140,000/year.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